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498" r:id="rId5"/>
    <p:sldId id="475" r:id="rId6"/>
    <p:sldId id="814" r:id="rId7"/>
    <p:sldId id="797" r:id="rId8"/>
    <p:sldId id="786" r:id="rId9"/>
    <p:sldId id="820" r:id="rId10"/>
    <p:sldId id="822" r:id="rId11"/>
    <p:sldId id="815" r:id="rId12"/>
    <p:sldId id="821" r:id="rId13"/>
    <p:sldId id="835" r:id="rId14"/>
    <p:sldId id="812" r:id="rId15"/>
    <p:sldId id="823" r:id="rId16"/>
    <p:sldId id="837" r:id="rId17"/>
    <p:sldId id="789" r:id="rId18"/>
    <p:sldId id="839" r:id="rId19"/>
    <p:sldId id="838" r:id="rId20"/>
    <p:sldId id="836" r:id="rId21"/>
    <p:sldId id="793" r:id="rId22"/>
    <p:sldId id="791" r:id="rId23"/>
    <p:sldId id="790" r:id="rId24"/>
    <p:sldId id="795" r:id="rId25"/>
    <p:sldId id="796" r:id="rId26"/>
    <p:sldId id="824" r:id="rId27"/>
    <p:sldId id="818" r:id="rId28"/>
    <p:sldId id="819" r:id="rId29"/>
    <p:sldId id="826" r:id="rId30"/>
    <p:sldId id="828" r:id="rId31"/>
    <p:sldId id="829" r:id="rId32"/>
    <p:sldId id="830" r:id="rId33"/>
    <p:sldId id="831" r:id="rId34"/>
    <p:sldId id="832" r:id="rId35"/>
    <p:sldId id="827" r:id="rId36"/>
    <p:sldId id="632" r:id="rId37"/>
    <p:sldId id="768" r:id="rId38"/>
    <p:sldId id="767" r:id="rId39"/>
    <p:sldId id="765" r:id="rId40"/>
    <p:sldId id="764" r:id="rId41"/>
    <p:sldId id="763" r:id="rId42"/>
    <p:sldId id="833" r:id="rId43"/>
    <p:sldId id="806" r:id="rId44"/>
    <p:sldId id="807" r:id="rId45"/>
    <p:sldId id="808" r:id="rId46"/>
    <p:sldId id="825" r:id="rId47"/>
    <p:sldId id="801" r:id="rId48"/>
    <p:sldId id="810" r:id="rId49"/>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4"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autoAdjust="0"/>
    <p:restoredTop sz="99204" autoAdjust="0"/>
  </p:normalViewPr>
  <p:slideViewPr>
    <p:cSldViewPr showGuides="1">
      <p:cViewPr varScale="1">
        <p:scale>
          <a:sx n="99" d="100"/>
          <a:sy n="99" d="100"/>
        </p:scale>
        <p:origin x="-1256" y="-112"/>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8-03T09:30:32.953" idx="4">
    <p:pos x="3993" y="321"/>
    <p:text>各セッションの裏取りが必要。
特にテスト系・Metrics 系が散在している印象。</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everyone.</a:t>
            </a:r>
            <a:endParaRPr kumimoji="1" lang="en-US" altLang="ja-JP" dirty="0" smtClean="0"/>
          </a:p>
          <a:p>
            <a:r>
              <a:rPr kumimoji="1" lang="en-US" altLang="ja-JP" dirty="0" smtClean="0"/>
              <a:t>In this session,</a:t>
            </a:r>
            <a:r>
              <a:rPr kumimoji="1" lang="en-US" altLang="ja-JP" baseline="0" dirty="0" smtClean="0"/>
              <a:t> I’d like to talk about “Technology-Driven Development”.</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These are top 3 challenges.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is the example of BDD test scenarios.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 means the new possibilities</a:t>
            </a:r>
            <a:r>
              <a:rPr kumimoji="1" lang="en-US" altLang="ja-JP" baseline="0" dirty="0" smtClean="0"/>
              <a:t> of Automation.</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hatena.ne.jp/hageyahhoo/20140730/140668340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d.hatena.ne.jp/keyword/PowerPoint" TargetMode="External"/><Relationship Id="rId4" Type="http://schemas.openxmlformats.org/officeDocument/2006/relationships/hyperlink" Target="http://d.hatena.ne.jp/keyword/BDD" TargetMode="External"/><Relationship Id="rId5" Type="http://schemas.openxmlformats.org/officeDocument/2006/relationships/hyperlink" Target="http://d.hatena.ne.jp/keyword/Rebecca"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a:t>
            </a:r>
            <a:r>
              <a:rPr lang="en-US" altLang="ja-JP" sz="1400" b="1" dirty="0" smtClean="0">
                <a:solidFill>
                  <a:srgbClr val="0066FF"/>
                </a:solidFill>
                <a:latin typeface="Arial" pitchFamily="34" charset="0"/>
                <a:cs typeface="Arial" pitchFamily="34" charset="0"/>
              </a:rPr>
              <a:t>07</a:t>
            </a:r>
            <a:r>
              <a:rPr lang="en-US" altLang="ja-JP" sz="1400" b="1" dirty="0" smtClean="0">
                <a:latin typeface="Arial" pitchFamily="34" charset="0"/>
                <a:cs typeface="Arial" pitchFamily="34" charset="0"/>
              </a:rPr>
              <a:t>/2014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96692853"/>
              </p:ext>
            </p:extLst>
          </p:nvPr>
        </p:nvGraphicFramePr>
        <p:xfrm>
          <a:off x="251520" y="895957"/>
          <a:ext cx="8640961" cy="5341350"/>
        </p:xfrm>
        <a:graphic>
          <a:graphicData uri="http://schemas.openxmlformats.org/drawingml/2006/table">
            <a:tbl>
              <a:tblPr firstRow="1">
                <a:tableStyleId>{69012ECD-51FC-41F1-AA8D-1B2483CD663E}</a:tableStyleId>
              </a:tblPr>
              <a:tblGrid>
                <a:gridCol w="3600400"/>
                <a:gridCol w="1296144"/>
                <a:gridCol w="3744417"/>
              </a:tblGrid>
              <a:tr h="254350">
                <a:tc>
                  <a:txBody>
                    <a:bodyPr/>
                    <a:lstStyle/>
                    <a:p>
                      <a:pPr algn="ctr" fontAlgn="ctr"/>
                      <a:r>
                        <a:rPr lang="en-US" sz="1200" u="none" strike="noStrike" dirty="0">
                          <a:effectLst/>
                          <a:latin typeface="+mn-lt"/>
                        </a:rPr>
                        <a:t>Category</a:t>
                      </a:r>
                      <a:endParaRPr lang="en-US"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b="1" i="0" u="none" strike="noStrike" dirty="0" smtClean="0">
                          <a:solidFill>
                            <a:schemeClr val="bg1"/>
                          </a:solidFill>
                          <a:effectLst/>
                          <a:latin typeface="+mn-lt"/>
                        </a:rPr>
                        <a:t>Sessions</a:t>
                      </a:r>
                      <a:endParaRPr lang="en-US" altLang="ja-JP"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u="none" strike="noStrike" dirty="0" smtClean="0">
                          <a:effectLst/>
                          <a:latin typeface="+mn-lt"/>
                        </a:rPr>
                        <a:t>Memo</a:t>
                      </a:r>
                      <a:endParaRPr lang="ja-JP" altLang="en-US" sz="1200" b="0" i="0" u="none" strike="noStrike" dirty="0">
                        <a:solidFill>
                          <a:srgbClr val="000000"/>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Agile Bootcamp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7</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Coaching &amp; Mentoring</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16</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Collaboration Culture &amp; Teams</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Development Practices &amp; Craftsmanship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28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DevOps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Enterprise Agile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28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smtClean="0">
                          <a:effectLst/>
                          <a:latin typeface="+mn-lt"/>
                        </a:rPr>
                        <a:t>Experience Reports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b="0" i="0" u="none" strike="noStrike" dirty="0" smtClean="0">
                          <a:solidFill>
                            <a:srgbClr val="000000"/>
                          </a:solidFill>
                          <a:effectLst/>
                          <a:latin typeface="+mn-lt"/>
                        </a:rPr>
                        <a:t>TheHiro</a:t>
                      </a:r>
                      <a:r>
                        <a:rPr lang="en-US" altLang="ja-JP" sz="1200" b="0" i="0" u="none" strike="noStrike" baseline="0" dirty="0" smtClean="0">
                          <a:solidFill>
                            <a:srgbClr val="000000"/>
                          </a:solidFill>
                          <a:effectLst/>
                          <a:latin typeface="+mn-lt"/>
                        </a:rPr>
                        <a:t> make a presentation here.</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Keynote</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Leadership</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16</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Learning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Lightning Talks</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Open Jam</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All day event</a:t>
                      </a:r>
                      <a:r>
                        <a:rPr lang="en-US" altLang="ja-JP" sz="1200" u="none" strike="noStrike" baseline="0" dirty="0" smtClean="0">
                          <a:effectLst/>
                          <a:latin typeface="+mn-lt"/>
                        </a:rPr>
                        <a:t> held everyday.</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Project Program and Portfolio Management</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24</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Research</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 LT for researchers.</a:t>
                      </a:r>
                      <a:r>
                        <a:rPr lang="en-US" altLang="ja-JP" sz="1200" u="none" strike="noStrike" baseline="0" dirty="0" smtClean="0">
                          <a:effectLst/>
                          <a:latin typeface="+mn-lt"/>
                        </a:rPr>
                        <a:t> 10 min/person.</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Special Events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9</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a:t>
                      </a:r>
                      <a:r>
                        <a:rPr lang="en-US" altLang="ja-JP" sz="1200" u="none" strike="noStrike" baseline="0" dirty="0" smtClean="0">
                          <a:effectLst/>
                          <a:latin typeface="+mn-lt"/>
                        </a:rPr>
                        <a:t> parties.</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Stalwarts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Testing &amp; Quality Assurance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13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a:effectLst/>
                          <a:latin typeface="+mn-lt"/>
                        </a:rPr>
                        <a:t>User Experience</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11</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Working </a:t>
                      </a:r>
                      <a:r>
                        <a:rPr lang="en-US" sz="1200" u="none" strike="noStrike" dirty="0">
                          <a:effectLst/>
                          <a:latin typeface="+mn-lt"/>
                        </a:rPr>
                        <a:t>with </a:t>
                      </a:r>
                      <a:r>
                        <a:rPr lang="en-US" sz="1200" u="none" strike="noStrike" dirty="0" smtClean="0">
                          <a:effectLst/>
                          <a:latin typeface="+mn-lt"/>
                        </a:rPr>
                        <a:t>Customers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altLang="ja-JP" sz="1200" b="1" i="0" u="none" strike="noStrike" dirty="0" smtClean="0">
                          <a:solidFill>
                            <a:schemeClr val="tx1"/>
                          </a:solidFill>
                          <a:effectLst/>
                          <a:latin typeface="+mn-lt"/>
                        </a:rPr>
                        <a:t>Total</a:t>
                      </a:r>
                      <a:endParaRPr lang="ja-JP" altLang="en-US" sz="12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1200" b="1" u="none" strike="noStrike" dirty="0">
                          <a:solidFill>
                            <a:srgbClr val="0066FF"/>
                          </a:solidFill>
                          <a:effectLst/>
                          <a:latin typeface="+mn-lt"/>
                        </a:rPr>
                        <a:t>272</a:t>
                      </a:r>
                      <a:endParaRPr lang="en-US" altLang="ja-JP" sz="12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143852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Comparison of trends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064414497"/>
              </p:ext>
            </p:extLst>
          </p:nvPr>
        </p:nvGraphicFramePr>
        <p:xfrm>
          <a:off x="323530" y="895957"/>
          <a:ext cx="8640000" cy="5342409"/>
        </p:xfrm>
        <a:graphic>
          <a:graphicData uri="http://schemas.openxmlformats.org/drawingml/2006/table">
            <a:tbl>
              <a:tblPr firstRow="1">
                <a:tableStyleId>{69012ECD-51FC-41F1-AA8D-1B2483CD663E}</a:tableStyleId>
              </a:tblPr>
              <a:tblGrid>
                <a:gridCol w="3312366"/>
                <a:gridCol w="672075"/>
                <a:gridCol w="672075"/>
                <a:gridCol w="672075"/>
                <a:gridCol w="3311409"/>
              </a:tblGrid>
              <a:tr h="197867">
                <a:tc rowSpan="2">
                  <a:txBody>
                    <a:bodyPr/>
                    <a:lstStyle/>
                    <a:p>
                      <a:pPr algn="ctr" fontAlgn="ctr"/>
                      <a:r>
                        <a:rPr lang="en-US" altLang="ja-JP" sz="900" b="1" u="none" strike="noStrike" dirty="0" smtClean="0">
                          <a:solidFill>
                            <a:srgbClr val="FFFFFF"/>
                          </a:solidFill>
                          <a:effectLst/>
                          <a:latin typeface="+mn-lt"/>
                        </a:rPr>
                        <a:t>Category</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gridSpan="3">
                  <a:txBody>
                    <a:bodyPr/>
                    <a:lstStyle/>
                    <a:p>
                      <a:pPr algn="ctr" fontAlgn="ctr"/>
                      <a:r>
                        <a:rPr lang="fi-FI" sz="900" b="1" u="none" strike="noStrike" dirty="0" err="1" smtClean="0">
                          <a:solidFill>
                            <a:schemeClr val="bg1"/>
                          </a:solidFill>
                          <a:effectLst/>
                          <a:latin typeface="+mn-lt"/>
                        </a:rPr>
                        <a:t>Sessions</a:t>
                      </a:r>
                      <a:endParaRPr lang="fi-FI" sz="900" b="1" i="0" u="none" strike="noStrike" dirty="0">
                        <a:solidFill>
                          <a:schemeClr val="bg1"/>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altLang="ja-JP" sz="900" b="1" i="0" u="none" strike="noStrike" dirty="0" smtClean="0">
                          <a:solidFill>
                            <a:srgbClr val="FFFFFF"/>
                          </a:solidFill>
                          <a:effectLst/>
                          <a:latin typeface="+mn-lt"/>
                        </a:rPr>
                        <a:t>Memo</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r>
              <a:tr h="197867">
                <a:tc vMerge="1">
                  <a:txBody>
                    <a:bodyPr/>
                    <a:lstStyle/>
                    <a:p>
                      <a:pPr algn="ctr" fontAlgn="ctr"/>
                      <a:endParaRPr 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900" b="1" u="none" strike="noStrike" dirty="0">
                          <a:solidFill>
                            <a:srgbClr val="FFFFFF"/>
                          </a:solidFill>
                          <a:effectLst/>
                          <a:latin typeface="+mn-lt"/>
                        </a:rPr>
                        <a:t>2012</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2013</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2014</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vMerge="1">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Adoption &amp; Transformation</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b="0" i="0" u="none" strike="noStrike" dirty="0" smtClean="0">
                          <a:solidFill>
                            <a:srgbClr val="000000"/>
                          </a:solidFill>
                          <a:effectLst/>
                          <a:latin typeface="+mn-lt"/>
                        </a:rPr>
                        <a:t>Divided</a:t>
                      </a:r>
                      <a:r>
                        <a:rPr lang="en-US" altLang="ja-JP" sz="900" b="0" i="0" u="none" strike="noStrike" baseline="0" dirty="0" smtClean="0">
                          <a:solidFill>
                            <a:srgbClr val="000000"/>
                          </a:solidFill>
                          <a:effectLst/>
                          <a:latin typeface="+mn-lt"/>
                        </a:rPr>
                        <a:t> into “Enterprise Agile”, “Learning”, and so on.</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Agile Bootcamp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Coaching &amp; Mentoring</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Collaboration Culture &amp; Teams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Crouedsourced</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Development Practices &amp; Craftsmanship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Distrubuted</a:t>
                      </a:r>
                      <a:r>
                        <a:rPr lang="en-US" sz="900" u="none" strike="noStrike" dirty="0">
                          <a:effectLst/>
                          <a:latin typeface="+mn-lt"/>
                        </a:rPr>
                        <a:t>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DevOps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a:effectLst/>
                          <a:latin typeface="+mn-lt"/>
                        </a:rPr>
                        <a:t>Emerging Applications of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Enterprise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21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smtClean="0">
                          <a:effectLst/>
                          <a:latin typeface="+mn-lt"/>
                        </a:rPr>
                        <a:t>Experience Reports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Keynote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Leadership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Lean Startup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Learning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Lightning Talks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baseline="0" dirty="0" smtClean="0">
                          <a:effectLst/>
                          <a:latin typeface="+mn-lt"/>
                        </a:rPr>
                        <a:t>10 min/person.</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Open Jam</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“Coaches Clinic” in 2012.</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Project Program and Portfolio Management</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Research</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LT for researchers.</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Special Events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dirty="0" smtClean="0">
                          <a:effectLst/>
                          <a:latin typeface="+mn-lt"/>
                        </a:rPr>
                        <a:t>Including</a:t>
                      </a:r>
                      <a:r>
                        <a:rPr lang="en-US" altLang="ja-JP" sz="900" u="none" strike="noStrike" baseline="0" dirty="0" smtClean="0">
                          <a:effectLst/>
                          <a:latin typeface="+mn-lt"/>
                        </a:rPr>
                        <a:t> parties.</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Stalwarts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Testing &amp; Quality Assurance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User Experience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Working </a:t>
                      </a:r>
                      <a:r>
                        <a:rPr lang="en-US" sz="900" u="none" strike="noStrike" dirty="0">
                          <a:effectLst/>
                          <a:latin typeface="+mn-lt"/>
                        </a:rPr>
                        <a:t>with </a:t>
                      </a:r>
                      <a:r>
                        <a:rPr lang="en-US" sz="900" u="none" strike="noStrike" dirty="0" smtClean="0">
                          <a:effectLst/>
                          <a:latin typeface="+mn-lt"/>
                        </a:rPr>
                        <a:t>Customers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altLang="ja-JP" sz="900" b="1" i="0" u="none" strike="noStrike" dirty="0" smtClean="0">
                          <a:solidFill>
                            <a:schemeClr val="tx1"/>
                          </a:solidFill>
                          <a:effectLst/>
                          <a:latin typeface="+mn-lt"/>
                        </a:rPr>
                        <a:t>Total</a:t>
                      </a: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242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a:solidFill>
                            <a:srgbClr val="0066FF"/>
                          </a:solidFill>
                          <a:effectLst/>
                          <a:latin typeface="+mn-lt"/>
                        </a:rPr>
                        <a:t>259</a:t>
                      </a:r>
                      <a:endParaRPr lang="en-US" altLang="ja-JP" sz="900" b="1" i="0" u="none" strike="noStrike">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272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l" fontAlgn="ct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My documents</a:t>
            </a:r>
            <a:endParaRPr kumimoji="1" lang="ja-JP" altLang="en-US" dirty="0">
              <a:latin typeface="+mn-lt"/>
              <a:ea typeface="+mj-ea"/>
            </a:endParaRPr>
          </a:p>
        </p:txBody>
      </p:sp>
      <p:sp>
        <p:nvSpPr>
          <p:cNvPr id="10" name="タイトル 2"/>
          <p:cNvSpPr txBox="1">
            <a:spLocks/>
          </p:cNvSpPr>
          <p:nvPr/>
        </p:nvSpPr>
        <p:spPr>
          <a:xfrm>
            <a:off x="179512" y="945456"/>
            <a:ext cx="8784976"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smtClean="0">
                <a:latin typeface="+mn-lt"/>
                <a:ea typeface="+mn-ea"/>
                <a:cs typeface="ＭＳ 明朝"/>
              </a:rPr>
              <a:t>Paper</a:t>
            </a:r>
          </a:p>
          <a:p>
            <a:pPr algn="l">
              <a:spcBef>
                <a:spcPts val="0"/>
              </a:spcBef>
            </a:pPr>
            <a:r>
              <a:rPr kumimoji="0" lang="en-US" altLang="ja-JP" sz="1800" b="0" kern="0" dirty="0" smtClean="0">
                <a:latin typeface="+mn-lt"/>
                <a:ea typeface="+mn-ea"/>
                <a:cs typeface="ＭＳ 明朝"/>
              </a:rPr>
              <a:t>http</a:t>
            </a:r>
            <a:r>
              <a:rPr kumimoji="0" lang="en-US" altLang="ja-JP" sz="1800" b="0" kern="0" dirty="0">
                <a:latin typeface="+mn-lt"/>
                <a:ea typeface="+mn-ea"/>
                <a:cs typeface="ＭＳ 明朝"/>
              </a:rPr>
              <a:t>://</a:t>
            </a:r>
            <a:r>
              <a:rPr kumimoji="0" lang="en-US" altLang="ja-JP" sz="1800" b="0" kern="0" dirty="0" err="1">
                <a:latin typeface="+mn-lt"/>
                <a:ea typeface="+mn-ea"/>
                <a:cs typeface="ＭＳ 明朝"/>
              </a:rPr>
              <a:t>www.agilealliance.org</a:t>
            </a:r>
            <a:r>
              <a:rPr kumimoji="0" lang="en-US" altLang="ja-JP" sz="1800" b="0" kern="0" dirty="0">
                <a:latin typeface="+mn-lt"/>
                <a:ea typeface="+mn-ea"/>
                <a:cs typeface="ＭＳ 明朝"/>
              </a:rPr>
              <a:t>/files/5014/0509/9284/ExperienceReport.2014.Ito.pdf</a:t>
            </a:r>
            <a:endParaRPr kumimoji="0" lang="en-US" altLang="ja-JP" sz="1800" b="0" kern="0" dirty="0">
              <a:latin typeface="+mn-lt"/>
              <a:ea typeface="+mn-ea"/>
              <a:cs typeface="ＭＳ 明朝"/>
            </a:endParaRPr>
          </a:p>
        </p:txBody>
      </p:sp>
      <p:sp>
        <p:nvSpPr>
          <p:cNvPr id="11" name="タイトル 2"/>
          <p:cNvSpPr txBox="1">
            <a:spLocks/>
          </p:cNvSpPr>
          <p:nvPr/>
        </p:nvSpPr>
        <p:spPr>
          <a:xfrm>
            <a:off x="179512" y="2691284"/>
            <a:ext cx="8784976"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smtClean="0">
                <a:solidFill>
                  <a:srgbClr val="000000"/>
                </a:solidFill>
                <a:latin typeface="+mn-lt"/>
                <a:ea typeface="+mn-ea"/>
                <a:cs typeface="ＭＳ 明朝"/>
              </a:rPr>
              <a:t>presentation</a:t>
            </a:r>
          </a:p>
          <a:p>
            <a:pPr algn="l">
              <a:spcBef>
                <a:spcPts val="0"/>
              </a:spcBef>
            </a:pPr>
            <a:r>
              <a:rPr kumimoji="0" lang="en-US" altLang="ja-JP" sz="1800" b="0" kern="0" dirty="0">
                <a:solidFill>
                  <a:srgbClr val="000000"/>
                </a:solidFill>
                <a:cs typeface="ＭＳ 明朝"/>
              </a:rPr>
              <a:t>★</a:t>
            </a:r>
            <a:endParaRPr kumimoji="0" lang="en-US" altLang="ja-JP" sz="1800" b="0" kern="0" dirty="0" smtClean="0">
              <a:latin typeface="+mn-lt"/>
              <a:ea typeface="+mn-ea"/>
              <a:cs typeface="ＭＳ 明朝"/>
            </a:endParaRPr>
          </a:p>
        </p:txBody>
      </p:sp>
      <p:sp>
        <p:nvSpPr>
          <p:cNvPr id="12" name="タイトル 2"/>
          <p:cNvSpPr txBox="1">
            <a:spLocks/>
          </p:cNvSpPr>
          <p:nvPr/>
        </p:nvSpPr>
        <p:spPr>
          <a:xfrm>
            <a:off x="179512" y="4437112"/>
            <a:ext cx="8784976"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1800" b="0" kern="0" dirty="0" smtClean="0">
                <a:solidFill>
                  <a:srgbClr val="000000"/>
                </a:solidFill>
                <a:cs typeface="ＭＳ 明朝"/>
              </a:rPr>
              <a:t>Blog</a:t>
            </a:r>
          </a:p>
          <a:p>
            <a:pPr algn="l"/>
            <a:r>
              <a:rPr lang="tr-TR" altLang="ja-JP" sz="1800" b="0" dirty="0" smtClean="0">
                <a:solidFill>
                  <a:srgbClr val="000000"/>
                </a:solidFill>
                <a:latin typeface="+mn-ea"/>
                <a:cs typeface="ＭＳ 明朝"/>
                <a:hlinkClick r:id="rId3"/>
              </a:rPr>
              <a:t>http</a:t>
            </a:r>
            <a:r>
              <a:rPr lang="tr-TR" altLang="ja-JP" sz="1800" b="0" dirty="0">
                <a:solidFill>
                  <a:srgbClr val="000000"/>
                </a:solidFill>
                <a:latin typeface="+mn-ea"/>
                <a:cs typeface="ＭＳ 明朝"/>
                <a:hlinkClick r:id="rId3"/>
              </a:rPr>
              <a:t>://d.hatena.ne.jp/hageyahhoo/20140730/1406683408</a:t>
            </a:r>
            <a:endParaRPr lang="tr-TR" altLang="ja-JP" sz="1800" b="0" dirty="0">
              <a:solidFill>
                <a:srgbClr val="000000"/>
              </a:solidFill>
              <a:latin typeface="+mn-ea"/>
              <a:cs typeface="ＭＳ 明朝"/>
            </a:endParaRPr>
          </a:p>
        </p:txBody>
      </p:sp>
      <p:sp>
        <p:nvSpPr>
          <p:cNvPr id="6" name="タイトル 2"/>
          <p:cNvSpPr txBox="1">
            <a:spLocks/>
          </p:cNvSpPr>
          <p:nvPr/>
        </p:nvSpPr>
        <p:spPr>
          <a:xfrm>
            <a:off x="179512" y="1772816"/>
            <a:ext cx="8784976"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smtClean="0">
                <a:latin typeface="+mn-lt"/>
                <a:ea typeface="+mn-ea"/>
                <a:cs typeface="ＭＳ 明朝"/>
              </a:rPr>
              <a:t>Paper</a:t>
            </a:r>
          </a:p>
          <a:p>
            <a:pPr algn="l">
              <a:spcBef>
                <a:spcPts val="0"/>
              </a:spcBef>
            </a:pPr>
            <a:r>
              <a:rPr kumimoji="0" lang="en-US" altLang="ja-JP" sz="1800" b="0" kern="0" dirty="0" smtClean="0">
                <a:latin typeface="+mn-lt"/>
                <a:ea typeface="+mn-ea"/>
                <a:cs typeface="ＭＳ 明朝"/>
              </a:rPr>
              <a:t>http</a:t>
            </a:r>
            <a:r>
              <a:rPr kumimoji="0" lang="en-US" altLang="ja-JP" sz="1800" b="0" kern="0" dirty="0">
                <a:latin typeface="+mn-lt"/>
                <a:ea typeface="+mn-ea"/>
                <a:cs typeface="ＭＳ 明朝"/>
              </a:rPr>
              <a:t>://</a:t>
            </a:r>
            <a:r>
              <a:rPr kumimoji="0" lang="en-US" altLang="ja-JP" sz="1800" b="0" kern="0" dirty="0" err="1">
                <a:latin typeface="+mn-lt"/>
                <a:ea typeface="+mn-ea"/>
                <a:cs typeface="ＭＳ 明朝"/>
              </a:rPr>
              <a:t>www.agilealliance.org</a:t>
            </a:r>
            <a:r>
              <a:rPr kumimoji="0" lang="en-US" altLang="ja-JP" sz="1800" b="0" kern="0" dirty="0">
                <a:latin typeface="+mn-lt"/>
                <a:ea typeface="+mn-ea"/>
                <a:cs typeface="ＭＳ 明朝"/>
              </a:rPr>
              <a:t>/files/5014/0509/9284/ExperienceReport.2014.Ito.pdf</a:t>
            </a:r>
            <a:endParaRPr kumimoji="0" lang="en-US" altLang="ja-JP" sz="1800" b="0" kern="0" dirty="0">
              <a:latin typeface="+mn-lt"/>
              <a:ea typeface="+mn-ea"/>
              <a:cs typeface="ＭＳ 明朝"/>
            </a:endParaRPr>
          </a:p>
        </p:txBody>
      </p:sp>
    </p:spTree>
    <p:extLst>
      <p:ext uri="{BB962C8B-B14F-4D97-AF65-F5344CB8AC3E}">
        <p14:creationId xmlns:p14="http://schemas.microsoft.com/office/powerpoint/2010/main" val="875078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 y="692696"/>
            <a:ext cx="8871385" cy="5544616"/>
          </a:xfrm>
          <a:prstGeom prst="rect">
            <a:avLst/>
          </a:prstGeom>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spTree>
    <p:extLst>
      <p:ext uri="{BB962C8B-B14F-4D97-AF65-F5344CB8AC3E}">
        <p14:creationId xmlns:p14="http://schemas.microsoft.com/office/powerpoint/2010/main" val="10289612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Session Program</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 y="850900"/>
            <a:ext cx="9036496" cy="5083029"/>
          </a:xfrm>
          <a:prstGeom prst="rect">
            <a:avLst/>
          </a:prstGeom>
        </p:spPr>
      </p:pic>
    </p:spTree>
    <p:extLst>
      <p:ext uri="{BB962C8B-B14F-4D97-AF65-F5344CB8AC3E}">
        <p14:creationId xmlns:p14="http://schemas.microsoft.com/office/powerpoint/2010/main" val="3540491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Image of Presentation</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10055693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5148064" cy="2895786"/>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20126"/>
            <a:ext cx="4932040" cy="2774273"/>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455" y="3212976"/>
            <a:ext cx="4932040" cy="2774273"/>
          </a:xfrm>
          <a:prstGeom prst="rect">
            <a:avLst/>
          </a:prstGeom>
        </p:spPr>
      </p:pic>
      <p:pic>
        <p:nvPicPr>
          <p:cNvPr id="8" name="図 7" descr="06_bad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128" y="476672"/>
            <a:ext cx="2698398" cy="4797152"/>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Rebecc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6631516" cy="3730228"/>
          </a:xfrm>
          <a:prstGeom prst="rect">
            <a:avLst/>
          </a:prstGeom>
        </p:spPr>
      </p:pic>
      <p:pic>
        <p:nvPicPr>
          <p:cNvPr id="6" name="図 5" descr="JuttaAndHir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850900"/>
            <a:ext cx="6372200" cy="3584363"/>
          </a:xfrm>
          <a:prstGeom prst="rect">
            <a:avLst/>
          </a:prstGeom>
        </p:spPr>
      </p:pic>
    </p:spTree>
    <p:extLst>
      <p:ext uri="{BB962C8B-B14F-4D97-AF65-F5344CB8AC3E}">
        <p14:creationId xmlns:p14="http://schemas.microsoft.com/office/powerpoint/2010/main" val="23321628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実際の参加者は６０名程度。日本人聴講者は、把握できた</a:t>
            </a:r>
            <a:r>
              <a:rPr lang="ja-JP" altLang="en-US" sz="1800" dirty="0">
                <a:hlinkClick r:id="" action="ppaction://noaction"/>
              </a:rPr>
              <a:t>範囲</a:t>
            </a:r>
            <a:r>
              <a:rPr lang="ja-JP" altLang="en-US" sz="1800" dirty="0"/>
              <a:t>で２名。後は説明しなくても分かりますね？</a:t>
            </a:r>
          </a:p>
          <a:p>
            <a:r>
              <a:rPr lang="ja-JP" altLang="en-US" sz="1800" dirty="0">
                <a:hlinkClick r:id="" action="ppaction://noaction"/>
              </a:rPr>
              <a:t>プロジェクタ</a:t>
            </a:r>
            <a:r>
              <a:rPr lang="ja-JP" altLang="en-US" sz="1800" dirty="0"/>
              <a:t>の設定がいじられていて、</a:t>
            </a:r>
            <a:r>
              <a:rPr lang="ja-JP" altLang="en-US" sz="1800" dirty="0">
                <a:hlinkClick r:id="" action="ppaction://noaction"/>
              </a:rPr>
              <a:t>プレゼン</a:t>
            </a:r>
            <a:r>
              <a:rPr lang="ja-JP" altLang="en-US" sz="1800" dirty="0"/>
              <a:t>資料が画面に収まりきらない問題に遭遇。イベントの都合で待ち時間がほとんどなく、また係の人の協力でも解決することができなかったため、やむを得ず </a:t>
            </a:r>
            <a:r>
              <a:rPr lang="en-US" altLang="ja-JP" sz="1800" dirty="0">
                <a:hlinkClick r:id="rId3"/>
              </a:rPr>
              <a:t>PowerPoint</a:t>
            </a:r>
            <a:r>
              <a:rPr lang="ja-JP" altLang="en-US" sz="1800" dirty="0"/>
              <a:t> のオリジナル資料を</a:t>
            </a:r>
            <a:r>
              <a:rPr lang="ja-JP" altLang="en-US" sz="1800" dirty="0">
                <a:hlinkClick r:id="" action="ppaction://noaction"/>
              </a:rPr>
              <a:t>アニメーション</a:t>
            </a:r>
            <a:r>
              <a:rPr lang="ja-JP" altLang="en-US" sz="1800" dirty="0"/>
              <a:t>なしで説明することにしました。 </a:t>
            </a:r>
          </a:p>
          <a:p>
            <a:pPr lvl="1"/>
            <a:r>
              <a:rPr lang="ja-JP" altLang="en-US" dirty="0"/>
              <a:t>機材トラブルということで、後で係の方から謝罪を受けました。</a:t>
            </a:r>
          </a:p>
          <a:p>
            <a:r>
              <a:rPr lang="ja-JP" altLang="en-US" sz="1800" dirty="0"/>
              <a:t>発表途中での入退室が自由なのですが、発表途中で抜けた人は３名だけ。ほとんどの人が最後まで聞いてくれました。</a:t>
            </a:r>
          </a:p>
          <a:p>
            <a:r>
              <a:rPr lang="ja-JP" altLang="en-US" sz="1800" dirty="0"/>
              <a:t>質問者は１名。 </a:t>
            </a:r>
          </a:p>
          <a:p>
            <a:pPr lvl="1"/>
            <a:r>
              <a:rPr lang="en-US" altLang="ja-JP" dirty="0"/>
              <a:t>Q) </a:t>
            </a:r>
            <a:r>
              <a:rPr lang="ja-JP" altLang="en-US" dirty="0"/>
              <a:t>（</a:t>
            </a:r>
            <a:r>
              <a:rPr lang="en-US" altLang="ja-JP" dirty="0">
                <a:hlinkClick r:id="rId4"/>
              </a:rPr>
              <a:t>BDD</a:t>
            </a:r>
            <a:r>
              <a:rPr lang="ja-JP" altLang="en-US" dirty="0"/>
              <a:t> まで）どのくらいで実現したの？</a:t>
            </a:r>
          </a:p>
          <a:p>
            <a:pPr lvl="1"/>
            <a:r>
              <a:rPr lang="en-US" altLang="ja-JP" dirty="0"/>
              <a:t>A) </a:t>
            </a:r>
            <a:r>
              <a:rPr lang="ja-JP" altLang="en-US" dirty="0"/>
              <a:t>３ヶ月くらいですよ～？</a:t>
            </a:r>
          </a:p>
          <a:p>
            <a:pPr lvl="1"/>
            <a:r>
              <a:rPr lang="en-US" altLang="ja-JP" dirty="0"/>
              <a:t>Q) </a:t>
            </a:r>
            <a:r>
              <a:rPr lang="ja-JP" altLang="en-US" dirty="0"/>
              <a:t>ウチをサポートして！</a:t>
            </a:r>
            <a:r>
              <a:rPr lang="en-US" altLang="ja-JP" dirty="0"/>
              <a:t>w</a:t>
            </a:r>
          </a:p>
          <a:p>
            <a:r>
              <a:rPr lang="ja-JP" altLang="en-US" sz="1800" dirty="0">
                <a:hlinkClick r:id="" action="ppaction://noaction"/>
              </a:rPr>
              <a:t>論文</a:t>
            </a:r>
            <a:r>
              <a:rPr lang="ja-JP" altLang="en-US" sz="1800" dirty="0"/>
              <a:t>の </a:t>
            </a:r>
            <a:r>
              <a:rPr lang="en-US" altLang="ja-JP" sz="1800" dirty="0"/>
              <a:t>Shepherding </a:t>
            </a:r>
            <a:r>
              <a:rPr lang="ja-JP" altLang="en-US" sz="1800" dirty="0"/>
              <a:t>をして下さった </a:t>
            </a:r>
            <a:r>
              <a:rPr lang="en-US" altLang="ja-JP" sz="1800" dirty="0"/>
              <a:t>Jutta Eckstein </a:t>
            </a:r>
            <a:r>
              <a:rPr lang="ja-JP" altLang="en-US" sz="1800" dirty="0"/>
              <a:t>さんと </a:t>
            </a:r>
            <a:r>
              <a:rPr lang="en-US" altLang="ja-JP" sz="1800" dirty="0">
                <a:hlinkClick r:id="rId5"/>
              </a:rPr>
              <a:t>Rebecca</a:t>
            </a:r>
            <a:r>
              <a:rPr lang="ja-JP" altLang="en-US" sz="1800" dirty="0"/>
              <a:t> </a:t>
            </a:r>
            <a:r>
              <a:rPr lang="en-US" altLang="ja-JP" sz="1800" dirty="0" err="1"/>
              <a:t>Wirfs</a:t>
            </a:r>
            <a:r>
              <a:rPr lang="en-US" altLang="ja-JP" sz="1800" dirty="0"/>
              <a:t>-Brock </a:t>
            </a:r>
            <a:r>
              <a:rPr lang="ja-JP" altLang="en-US" sz="1800" dirty="0"/>
              <a:t>さんも、発表中ウンウンうなづきながらじっくり聞いて下さいました。そのリアクションのおかげで、安心して発表できました。 </a:t>
            </a:r>
          </a:p>
          <a:p>
            <a:pPr lvl="1"/>
            <a:r>
              <a:rPr lang="ja-JP" altLang="en-US" dirty="0"/>
              <a:t>発表終了後、「彼はリアル</a:t>
            </a:r>
            <a:r>
              <a:rPr lang="ja-JP" altLang="en-US" dirty="0">
                <a:hlinkClick r:id="" action="ppaction://noaction"/>
              </a:rPr>
              <a:t>サムライ</a:t>
            </a:r>
            <a:r>
              <a:rPr lang="ja-JP" altLang="en-US" dirty="0"/>
              <a:t>だったね」とおっしゃっているのを耳にしたのですが、一体どういう意味だったのだろう？</a:t>
            </a:r>
            <a:r>
              <a:rPr lang="en-US" altLang="ja-JP" dirty="0"/>
              <a:t>w</a:t>
            </a:r>
            <a:endParaRPr lang="ja-JP" altLang="en-US"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33300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英語を</a:t>
            </a:r>
            <a:r>
              <a:rPr lang="ja-JP" altLang="en-US" sz="1800" dirty="0">
                <a:hlinkClick r:id="" action="ppaction://noaction"/>
              </a:rPr>
              <a:t>公用語</a:t>
            </a:r>
            <a:r>
              <a:rPr lang="ja-JP" altLang="en-US" sz="1800" dirty="0"/>
              <a:t>化している会社で働いているので、英語で話すこと及び日本人ではない方の前で話すことについては、ほとんど違和感を感じませんでした。これは会社のこれまでの</a:t>
            </a:r>
            <a:r>
              <a:rPr lang="ja-JP" altLang="en-US" sz="1800" dirty="0">
                <a:hlinkClick r:id="" action="ppaction://noaction"/>
              </a:rPr>
              <a:t>施策</a:t>
            </a:r>
            <a:r>
              <a:rPr lang="ja-JP" altLang="en-US" sz="1800" dirty="0"/>
              <a:t>の成果と言っても良いのかなと改めて感じました。</a:t>
            </a:r>
          </a:p>
          <a:p>
            <a:r>
              <a:rPr lang="ja-JP" altLang="en-US" sz="1800" dirty="0"/>
              <a:t>社内で３回事前に発表して</a:t>
            </a:r>
            <a:r>
              <a:rPr lang="ja-JP" altLang="en-US" sz="1800" dirty="0">
                <a:hlinkClick r:id="" action="ppaction://noaction"/>
              </a:rPr>
              <a:t>フィードバック</a:t>
            </a:r>
            <a:r>
              <a:rPr lang="ja-JP" altLang="en-US" sz="1800" dirty="0"/>
              <a:t>を得てきたので、話すポイントと改善するポイントを事前に把握できたことは大きかったです。公式</a:t>
            </a:r>
            <a:r>
              <a:rPr lang="ja-JP" altLang="en-US" sz="1800" dirty="0">
                <a:hlinkClick r:id="" action="ppaction://noaction"/>
              </a:rPr>
              <a:t>プレゼン</a:t>
            </a:r>
            <a:r>
              <a:rPr lang="ja-JP" altLang="en-US" sz="1800" dirty="0"/>
              <a:t>は、面倒でも事前に人前でやって</a:t>
            </a:r>
            <a:r>
              <a:rPr lang="ja-JP" altLang="en-US" sz="1800" dirty="0">
                <a:hlinkClick r:id="" action="ppaction://noaction"/>
              </a:rPr>
              <a:t>フィードバック</a:t>
            </a:r>
            <a:r>
              <a:rPr lang="ja-JP" altLang="en-US" sz="1800" dirty="0"/>
              <a:t>を得た方が絶対にうまくなります。</a:t>
            </a:r>
          </a:p>
          <a:p>
            <a:r>
              <a:rPr lang="ja-JP" altLang="en-US" sz="1800" dirty="0"/>
              <a:t>今回の</a:t>
            </a:r>
            <a:r>
              <a:rPr lang="ja-JP" altLang="en-US" sz="1800" dirty="0">
                <a:hlinkClick r:id="" action="ppaction://noaction"/>
              </a:rPr>
              <a:t>論文</a:t>
            </a:r>
            <a:r>
              <a:rPr lang="ja-JP" altLang="en-US" sz="1800" dirty="0"/>
              <a:t>の内容だと、３０分で発表するには正直短すぎると感じました。半年以上やってきたことを３０分でポイントを絞って話すことの難しさ・もったいなさ・そして面白さを感じた次第です。</a:t>
            </a:r>
          </a:p>
          <a:p>
            <a:r>
              <a:rPr lang="ja-JP" altLang="en-US" sz="1800" dirty="0"/>
              <a:t>自分が業務を通して考え抜いたことを</a:t>
            </a:r>
            <a:r>
              <a:rPr lang="ja-JP" altLang="en-US" sz="1800" dirty="0">
                <a:hlinkClick r:id="" action="ppaction://noaction"/>
              </a:rPr>
              <a:t>論文</a:t>
            </a:r>
            <a:r>
              <a:rPr lang="ja-JP" altLang="en-US" sz="1800" dirty="0"/>
              <a:t>として整理することは、自分の考えを客観性を持った形で整理・評価・説明できるようになる</a:t>
            </a:r>
            <a:r>
              <a:rPr lang="ja-JP" altLang="en-US" sz="1800" dirty="0">
                <a:hlinkClick r:id="" action="ppaction://noaction"/>
              </a:rPr>
              <a:t>手法</a:t>
            </a:r>
            <a:r>
              <a:rPr lang="ja-JP" altLang="en-US" sz="1800" dirty="0"/>
              <a:t>を身につけるという意味で、非常に学ぶことが多いです。また、英語で書くことで全世界に自分の考えを届けられる機会を得られます。そのため、英語での</a:t>
            </a:r>
            <a:r>
              <a:rPr lang="ja-JP" altLang="en-US" sz="1800" dirty="0">
                <a:hlinkClick r:id="" action="ppaction://noaction"/>
              </a:rPr>
              <a:t>論文</a:t>
            </a:r>
            <a:r>
              <a:rPr lang="ja-JP" altLang="en-US" sz="1800" dirty="0"/>
              <a:t>作成は積極的にされることをオススメします。</a:t>
            </a:r>
          </a:p>
          <a:p>
            <a:endParaRPr lang="ja-JP" altLang="en-US" sz="1800"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ja-JP" altLang="en-US" dirty="0" smtClean="0">
                <a:latin typeface="+mn-lt"/>
              </a:rPr>
              <a:t>感想</a:t>
            </a:r>
            <a:endParaRPr kumimoji="1" lang="ja-JP" altLang="en-US" dirty="0">
              <a:latin typeface="+mn-lt"/>
              <a:ea typeface="+mj-ea"/>
            </a:endParaRPr>
          </a:p>
        </p:txBody>
      </p:sp>
    </p:spTree>
    <p:extLst>
      <p:ext uri="{BB962C8B-B14F-4D97-AF65-F5344CB8AC3E}">
        <p14:creationId xmlns:p14="http://schemas.microsoft.com/office/powerpoint/2010/main" val="4221894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今回の発表を通じて多くのことを学べたので、同様の学習経験を後輩にさせたいなと考えています。私自身もこれから滾り続けますが、後輩を滾る人間に育成していくことも、人類の成長の営みとしてやっていこうと思います。</a:t>
            </a: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Next Action</a:t>
            </a:r>
            <a:endParaRPr kumimoji="1" lang="ja-JP" altLang="en-US" dirty="0">
              <a:latin typeface="+mn-lt"/>
              <a:ea typeface="+mj-ea"/>
            </a:endParaRPr>
          </a:p>
        </p:txBody>
      </p:sp>
    </p:spTree>
    <p:extLst>
      <p:ext uri="{BB962C8B-B14F-4D97-AF65-F5344CB8AC3E}">
        <p14:creationId xmlns:p14="http://schemas.microsoft.com/office/powerpoint/2010/main" val="4222345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Previous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The latest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855477" y="1788691"/>
            <a:ext cx="1521476" cy="2110952"/>
            <a:chOff x="1266668" y="1788691"/>
            <a:chExt cx="1521476" cy="2110952"/>
          </a:xfrm>
        </p:grpSpPr>
        <p:sp>
          <p:nvSpPr>
            <p:cNvPr id="8"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6" name="テキスト ボックス 35"/>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13" name="グループ化 12"/>
          <p:cNvGrpSpPr/>
          <p:nvPr/>
        </p:nvGrpSpPr>
        <p:grpSpPr>
          <a:xfrm>
            <a:off x="6169160" y="1588283"/>
            <a:ext cx="1521476" cy="2110952"/>
            <a:chOff x="6929952" y="1196752"/>
            <a:chExt cx="1521476" cy="2110952"/>
          </a:xfrm>
        </p:grpSpPr>
        <p:sp>
          <p:nvSpPr>
            <p:cNvPr id="42" name="Isosceles Triangle 15"/>
            <p:cNvSpPr/>
            <p:nvPr/>
          </p:nvSpPr>
          <p:spPr bwMode="auto">
            <a:xfrm>
              <a:off x="7279499" y="1558512"/>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3" name="Oval 14"/>
            <p:cNvSpPr/>
            <p:nvPr/>
          </p:nvSpPr>
          <p:spPr bwMode="auto">
            <a:xfrm>
              <a:off x="7279499" y="1196752"/>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6929952" y="2699114"/>
              <a:ext cx="1521476" cy="608590"/>
            </a:xfrm>
            <a:prstGeom prst="rect">
              <a:avLst/>
            </a:prstGeom>
            <a:noFill/>
          </p:spPr>
          <p:txBody>
            <a:bodyPr wrap="square" rtlCol="0" anchor="ctr" anchorCtr="0">
              <a:noAutofit/>
            </a:bodyPr>
            <a:lstStyle/>
            <a:p>
              <a:pPr algn="ctr"/>
              <a:r>
                <a:rPr lang="en-US" altLang="ja-JP" sz="2400" dirty="0" smtClean="0"/>
                <a:t>Executive</a:t>
              </a:r>
              <a:endParaRPr kumimoji="1" lang="en-US" altLang="ja-JP" sz="2400" dirty="0" smtClean="0"/>
            </a:p>
          </p:txBody>
        </p:sp>
      </p:grpSp>
      <p:grpSp>
        <p:nvGrpSpPr>
          <p:cNvPr id="14" name="グループ化 13"/>
          <p:cNvGrpSpPr/>
          <p:nvPr/>
        </p:nvGrpSpPr>
        <p:grpSpPr>
          <a:xfrm>
            <a:off x="6518761" y="3631049"/>
            <a:ext cx="1521476" cy="2110952"/>
            <a:chOff x="6929952" y="4088654"/>
            <a:chExt cx="1521476" cy="2110952"/>
          </a:xfrm>
        </p:grpSpPr>
        <p:sp>
          <p:nvSpPr>
            <p:cNvPr id="46" name="Isosceles Triangle 15"/>
            <p:cNvSpPr/>
            <p:nvPr/>
          </p:nvSpPr>
          <p:spPr bwMode="auto">
            <a:xfrm>
              <a:off x="7295311" y="4450413"/>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7" name="Oval 14"/>
            <p:cNvSpPr/>
            <p:nvPr/>
          </p:nvSpPr>
          <p:spPr bwMode="auto">
            <a:xfrm>
              <a:off x="7279499" y="4088654"/>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6929952" y="5591016"/>
              <a:ext cx="1521476" cy="608590"/>
            </a:xfrm>
            <a:prstGeom prst="rect">
              <a:avLst/>
            </a:prstGeom>
            <a:noFill/>
          </p:spPr>
          <p:txBody>
            <a:bodyPr wrap="square" rtlCol="0" anchor="ctr" anchorCtr="0">
              <a:noAutofit/>
            </a:bodyPr>
            <a:lstStyle/>
            <a:p>
              <a:pPr algn="ctr"/>
              <a:r>
                <a:rPr kumimoji="1" lang="en-US" altLang="ja-JP" sz="2400" dirty="0" smtClean="0"/>
                <a:t>Manager</a:t>
              </a:r>
            </a:p>
          </p:txBody>
        </p:sp>
      </p:grpSp>
      <p:grpSp>
        <p:nvGrpSpPr>
          <p:cNvPr id="9" name="グループ化 8"/>
          <p:cNvGrpSpPr/>
          <p:nvPr/>
        </p:nvGrpSpPr>
        <p:grpSpPr>
          <a:xfrm>
            <a:off x="4245205" y="3360180"/>
            <a:ext cx="2434361" cy="1989174"/>
            <a:chOff x="6476709" y="4237322"/>
            <a:chExt cx="2880000" cy="2353316"/>
          </a:xfrm>
        </p:grpSpPr>
        <p:grpSp>
          <p:nvGrpSpPr>
            <p:cNvPr id="33" name="グループ化 32"/>
            <p:cNvGrpSpPr/>
            <p:nvPr/>
          </p:nvGrpSpPr>
          <p:grpSpPr>
            <a:xfrm>
              <a:off x="7448951" y="4237322"/>
              <a:ext cx="954220" cy="1595218"/>
              <a:chOff x="6300081" y="2780721"/>
              <a:chExt cx="719667" cy="1157112"/>
            </a:xfrm>
            <a:solidFill>
              <a:schemeClr val="accent1"/>
            </a:solidFill>
          </p:grpSpPr>
          <p:sp>
            <p:nvSpPr>
              <p:cNvPr id="34" name="Isosceles Triangle 15"/>
              <p:cNvSpPr/>
              <p:nvPr/>
            </p:nvSpPr>
            <p:spPr bwMode="auto">
              <a:xfrm>
                <a:off x="6314193" y="3091167"/>
                <a:ext cx="705555" cy="846666"/>
              </a:xfrm>
              <a:prstGeom prst="triangl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5" name="Oval 14"/>
              <p:cNvSpPr/>
              <p:nvPr/>
            </p:nvSpPr>
            <p:spPr bwMode="auto">
              <a:xfrm>
                <a:off x="6300081" y="2780721"/>
                <a:ext cx="705555" cy="691445"/>
              </a:xfrm>
              <a:prstGeom prst="ellips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9" name="テキスト ボックス 38"/>
            <p:cNvSpPr txBox="1"/>
            <p:nvPr/>
          </p:nvSpPr>
          <p:spPr>
            <a:xfrm>
              <a:off x="6476709" y="5870638"/>
              <a:ext cx="2880000" cy="720000"/>
            </a:xfrm>
            <a:prstGeom prst="rect">
              <a:avLst/>
            </a:prstGeom>
            <a:noFill/>
          </p:spPr>
          <p:txBody>
            <a:bodyPr wrap="square" rtlCol="0" anchor="ctr" anchorCtr="0">
              <a:noAutofit/>
            </a:bodyPr>
            <a:lstStyle/>
            <a:p>
              <a:pPr algn="ctr"/>
              <a:r>
                <a:rPr lang="en-US" altLang="ja-JP" sz="2400" dirty="0" smtClean="0"/>
                <a:t>Agile Coach</a:t>
              </a:r>
            </a:p>
            <a:p>
              <a:pPr algn="ctr"/>
              <a:r>
                <a:rPr lang="en-US" altLang="ja-JP" sz="2400" dirty="0" smtClean="0"/>
                <a:t>(The Hiro)</a:t>
              </a:r>
            </a:p>
          </p:txBody>
        </p:sp>
      </p:grpSp>
      <p:grpSp>
        <p:nvGrpSpPr>
          <p:cNvPr id="5" name="グループ化 4"/>
          <p:cNvGrpSpPr/>
          <p:nvPr/>
        </p:nvGrpSpPr>
        <p:grpSpPr>
          <a:xfrm>
            <a:off x="2376953" y="365528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536758" y="135327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764704"/>
            <a:ext cx="8712968" cy="5760640"/>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4694412" y="5742001"/>
            <a:ext cx="3600000" cy="72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800" i="0" u="none" strike="noStrike" kern="0" cap="none" spc="0" normalizeH="0" baseline="0" noProof="0" dirty="0" smtClean="0">
                <a:ln>
                  <a:noFill/>
                </a:ln>
                <a:solidFill>
                  <a:sysClr val="windowText" lastClr="000000"/>
                </a:solidFill>
                <a:effectLst/>
                <a:uLnTx/>
                <a:uFillTx/>
              </a:rPr>
              <a:t>Over barriers/silos</a:t>
            </a:r>
            <a:endParaRPr kumimoji="0" lang="ja-JP" altLang="en-US" sz="28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Asked for one executive</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
        <p:nvSpPr>
          <p:cNvPr id="5" name="テキスト ボックス 4"/>
          <p:cNvSpPr txBox="1"/>
          <p:nvPr/>
        </p:nvSpPr>
        <p:spPr>
          <a:xfrm>
            <a:off x="4882068" y="5156020"/>
            <a:ext cx="3960000" cy="1080000"/>
          </a:xfrm>
          <a:prstGeom prst="rect">
            <a:avLst/>
          </a:prstGeom>
          <a:solidFill>
            <a:srgbClr val="FFFF00"/>
          </a:solidFill>
          <a:ln>
            <a:solidFill>
              <a:srgbClr val="C00000"/>
            </a:solidFill>
          </a:ln>
        </p:spPr>
        <p:txBody>
          <a:bodyPr wrap="square" rtlCol="0" anchor="ctr" anchorCtr="0">
            <a:noAutofit/>
          </a:bodyPr>
          <a:lstStyle/>
          <a:p>
            <a:pPr algn="ctr"/>
            <a:r>
              <a:rPr kumimoji="0" lang="en-US" altLang="en-US" sz="2800" kern="0" dirty="0" smtClean="0"/>
              <a:t>We changed scope!</a:t>
            </a:r>
            <a:endParaRPr kumimoji="0" lang="en-US" altLang="en-US" sz="2800" kern="0" dirty="0" smtClean="0">
              <a:solidFill>
                <a:srgbClr val="BF0000"/>
              </a:solidFill>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session’s theme</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Need</a:t>
            </a:r>
          </a:p>
          <a:p>
            <a:r>
              <a:rPr lang="en-US" altLang="ja-JP" sz="9600" b="0" dirty="0" smtClean="0">
                <a:solidFill>
                  <a:srgbClr val="000000"/>
                </a:solidFill>
                <a:latin typeface="+mn-ea"/>
                <a:ea typeface="+mn-ea"/>
                <a:cs typeface="ＭＳ 明朝"/>
              </a:rPr>
              <a:t>Technical</a:t>
            </a:r>
          </a:p>
          <a:p>
            <a:r>
              <a:rPr lang="en-US" altLang="ja-JP" sz="9600" b="0" dirty="0" smtClean="0">
                <a:solidFill>
                  <a:srgbClr val="000000"/>
                </a:solidFill>
                <a:latin typeface="+mn-ea"/>
                <a:ea typeface="+mn-ea"/>
                <a:cs typeface="ＭＳ 明朝"/>
              </a:rPr>
              <a:t>Foundation</a:t>
            </a: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The </a:t>
            </a:r>
            <a:r>
              <a:rPr lang="en-US" altLang="ja-JP" dirty="0" smtClean="0">
                <a:latin typeface="+mn-lt"/>
                <a:ea typeface="+mj-ea"/>
                <a:cs typeface="ＭＳ 明朝"/>
              </a:rPr>
              <a:t>Implementation of </a:t>
            </a:r>
            <a:r>
              <a:rPr kumimoji="1" lang="en-US" altLang="ja-JP" dirty="0" smtClean="0">
                <a:latin typeface="+mn-lt"/>
                <a:ea typeface="+mj-ea"/>
                <a:cs typeface="ＭＳ 明朝"/>
              </a:rPr>
              <a:t>CI/CD</a:t>
            </a:r>
            <a:r>
              <a:rPr lang="ja-JP" altLang="en-US" dirty="0">
                <a:latin typeface="+mn-lt"/>
                <a:ea typeface="+mj-ea"/>
                <a:cs typeface="ＭＳ 明朝"/>
              </a:rPr>
              <a:t> </a:t>
            </a:r>
            <a:r>
              <a:rPr lang="en-US" altLang="ja-JP" dirty="0" smtClean="0">
                <a:latin typeface="+mn-lt"/>
                <a:ea typeface="+mj-ea"/>
                <a:cs typeface="ＭＳ 明朝"/>
              </a:rPr>
              <a:t>in our project</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animEffect transition="in" filter="blinds(horizontal)">
                                      <p:cBhvr>
                                        <p:cTn id="15" dur="500"/>
                                        <p:tgtEl>
                                          <p:spTgt spid="103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checkerboard(across)">
                                      <p:cBhvr>
                                        <p:cTn id="34" dur="500"/>
                                        <p:tgtEl>
                                          <p:spTgt spid="25"/>
                                        </p:tgtEl>
                                      </p:cBhvr>
                                    </p:animEffect>
                                  </p:childTnLst>
                                </p:cTn>
                              </p:par>
                              <p:par>
                                <p:cTn id="35" presetID="5"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par>
                                <p:cTn id="38" presetID="5" presetClass="entr" presetSubtype="1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checkerboard(across)">
                                      <p:cBhvr>
                                        <p:cTn id="40" dur="500"/>
                                        <p:tgtEl>
                                          <p:spTgt spid="1028"/>
                                        </p:tgtEl>
                                      </p:cBhvr>
                                    </p:animEffect>
                                  </p:childTnLst>
                                </p:cTn>
                              </p:par>
                              <p:par>
                                <p:cTn id="41" presetID="5" presetClass="entr" presetSubtype="1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heckerboard(across)">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par>
                                <p:cTn id="49" presetID="3"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par>
                                <p:cTn id="52" presetID="3" presetClass="entr" presetSubtype="1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par>
                                <p:cTn id="58" presetID="3"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5"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Shared understanding by</a:t>
            </a:r>
            <a:r>
              <a:rPr lang="en-AU" altLang="ja-JP" dirty="0"/>
              <a:t> </a:t>
            </a:r>
            <a:r>
              <a:rPr lang="en-AU" altLang="ja-JP" dirty="0" smtClean="0"/>
              <a:t>the working </a:t>
            </a:r>
            <a:r>
              <a:rPr lang="en-AU" altLang="ja-JP" dirty="0"/>
              <a:t>software</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Example of BDD test scenario with Calabash-Android</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dirty="0">
                <a:solidFill>
                  <a:srgbClr val="7030A0"/>
                </a:solidFill>
              </a:rPr>
              <a:t>Feature</a:t>
            </a:r>
            <a:r>
              <a:rPr lang="en-US" altLang="ja-JP" sz="2000" b="0" dirty="0">
                <a:solidFill>
                  <a:schemeClr val="tx1"/>
                </a:solidFill>
              </a:rPr>
              <a:t>: </a:t>
            </a:r>
            <a:r>
              <a:rPr lang="en-US" altLang="ja-JP" sz="2000" b="0" dirty="0" smtClean="0">
                <a:solidFill>
                  <a:schemeClr val="tx1"/>
                </a:solidFill>
              </a:rPr>
              <a:t>Input</a:t>
            </a:r>
            <a:endParaRPr lang="en-US" altLang="ja-JP" sz="2000" b="0" dirty="0">
              <a:solidFill>
                <a:schemeClr val="tx1"/>
              </a:solidFill>
            </a:endParaRPr>
          </a:p>
          <a:p>
            <a:pPr algn="l"/>
            <a:r>
              <a:rPr lang="en-US" altLang="ja-JP" sz="2000" b="0" dirty="0" smtClean="0">
                <a:solidFill>
                  <a:schemeClr val="tx1"/>
                </a:solidFill>
              </a:rPr>
              <a:t>  </a:t>
            </a:r>
            <a:r>
              <a:rPr lang="en-US" altLang="ja-JP" sz="2000" dirty="0">
                <a:solidFill>
                  <a:srgbClr val="7030A0"/>
                </a:solidFill>
              </a:rPr>
              <a:t>Scenario</a:t>
            </a:r>
            <a:r>
              <a:rPr lang="en-US" altLang="ja-JP" sz="2000" b="0" dirty="0" smtClean="0">
                <a:solidFill>
                  <a:schemeClr val="tx1"/>
                </a:solidFill>
              </a:rPr>
              <a:t>: Input today’s data</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Given</a:t>
            </a:r>
            <a:r>
              <a:rPr lang="en-US" altLang="ja-JP" sz="2000" b="0" dirty="0" smtClean="0">
                <a:solidFill>
                  <a:schemeClr val="tx1"/>
                </a:solidFill>
              </a:rPr>
              <a:t> </a:t>
            </a:r>
            <a:r>
              <a:rPr lang="en-US" altLang="ja-JP" sz="2000" b="0" dirty="0">
                <a:solidFill>
                  <a:schemeClr val="tx1"/>
                </a:solidFill>
              </a:rPr>
              <a:t>I kick drumroll</a:t>
            </a:r>
          </a:p>
          <a:p>
            <a:pPr algn="l"/>
            <a:r>
              <a:rPr lang="en-US" altLang="ja-JP" sz="2000" b="0" dirty="0">
                <a:solidFill>
                  <a:schemeClr val="tx1"/>
                </a:solidFill>
              </a:rPr>
              <a:t>    </a:t>
            </a:r>
            <a:r>
              <a:rPr lang="en-US" altLang="ja-JP" sz="2000" dirty="0" smtClean="0">
                <a:solidFill>
                  <a:srgbClr val="00B050"/>
                </a:solidFill>
              </a:rPr>
              <a:t>And</a:t>
            </a:r>
            <a:r>
              <a:rPr lang="en-US" altLang="ja-JP" sz="2000" b="0" dirty="0" smtClean="0">
                <a:solidFill>
                  <a:schemeClr val="tx1"/>
                </a:solidFill>
              </a:rPr>
              <a:t> </a:t>
            </a:r>
            <a:r>
              <a:rPr lang="en-US" altLang="ja-JP" sz="2000" b="0" dirty="0">
                <a:solidFill>
                  <a:schemeClr val="tx1"/>
                </a:solidFill>
              </a:rPr>
              <a:t>drumroll show today</a:t>
            </a: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press next</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I should see </a:t>
            </a:r>
            <a:r>
              <a:rPr lang="en-US" altLang="ja-JP" sz="2000" b="0" dirty="0" smtClean="0">
                <a:solidFill>
                  <a:schemeClr val="tx1"/>
                </a:solidFill>
              </a:rPr>
              <a:t>”xxx" </a:t>
            </a:r>
            <a:r>
              <a:rPr lang="en-US" altLang="ja-JP" sz="2000" b="0" dirty="0">
                <a:solidFill>
                  <a:schemeClr val="tx1"/>
                </a:solidFill>
              </a:rPr>
              <a:t>screen</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I press keys and calculator should show like this:</a:t>
            </a:r>
          </a:p>
          <a:p>
            <a:pPr algn="l"/>
            <a:r>
              <a:rPr lang="en-US" altLang="ja-JP" sz="2000" b="0" dirty="0">
                <a:solidFill>
                  <a:schemeClr val="tx1"/>
                </a:solidFill>
                <a:latin typeface="ＭＳ ゴシック"/>
                <a:ea typeface="ＭＳ ゴシック"/>
                <a:cs typeface="ＭＳ ゴシック"/>
              </a:rPr>
              <a:t>    | 2 |   2 |</a:t>
            </a:r>
          </a:p>
          <a:p>
            <a:pPr algn="l"/>
            <a:r>
              <a:rPr lang="en-US" altLang="ja-JP" sz="2000" b="0" dirty="0">
                <a:solidFill>
                  <a:schemeClr val="tx1"/>
                </a:solidFill>
                <a:latin typeface="ＭＳ ゴシック"/>
                <a:ea typeface="ＭＳ ゴシック"/>
                <a:cs typeface="ＭＳ ゴシック"/>
              </a:rPr>
              <a:t>    | 0 |  20 |</a:t>
            </a:r>
          </a:p>
          <a:p>
            <a:pPr algn="l"/>
            <a:r>
              <a:rPr lang="en-US" altLang="ja-JP" sz="2000" b="0" dirty="0">
                <a:solidFill>
                  <a:schemeClr val="tx1"/>
                </a:solidFill>
                <a:latin typeface="ＭＳ ゴシック"/>
                <a:ea typeface="ＭＳ ゴシック"/>
                <a:cs typeface="ＭＳ ゴシック"/>
              </a:rPr>
              <a:t>    | 0 | 200 |</a:t>
            </a:r>
          </a:p>
          <a:p>
            <a:pPr algn="l"/>
            <a:r>
              <a:rPr lang="en-US" altLang="ja-JP" sz="2000" b="0" dirty="0">
                <a:solidFill>
                  <a:schemeClr val="tx1"/>
                </a:solidFill>
                <a:latin typeface="ＭＳ ゴシック"/>
                <a:ea typeface="ＭＳ ゴシック"/>
                <a:cs typeface="ＭＳ ゴシック"/>
              </a:rPr>
              <a:t>    | * | 200 |</a:t>
            </a:r>
          </a:p>
          <a:p>
            <a:pPr algn="l"/>
            <a:r>
              <a:rPr lang="en-US" altLang="ja-JP" sz="2000" b="0" dirty="0">
                <a:solidFill>
                  <a:schemeClr val="tx1"/>
                </a:solidFill>
                <a:latin typeface="ＭＳ ゴシック"/>
                <a:ea typeface="ＭＳ ゴシック"/>
                <a:cs typeface="ＭＳ ゴシック"/>
              </a:rPr>
              <a:t>    | 3 |   3 |</a:t>
            </a:r>
          </a:p>
          <a:p>
            <a:pPr algn="l"/>
            <a:r>
              <a:rPr lang="en-US" altLang="ja-JP" sz="2000" b="0" dirty="0">
                <a:solidFill>
                  <a:schemeClr val="tx1"/>
                </a:solidFill>
                <a:latin typeface="ＭＳ ゴシック"/>
                <a:ea typeface="ＭＳ ゴシック"/>
                <a:cs typeface="ＭＳ ゴシック"/>
              </a:rPr>
              <a:t>    | = | 600 |</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take </a:t>
            </a:r>
            <a:r>
              <a:rPr lang="en-US" altLang="ja-JP" sz="2000" b="0" dirty="0" smtClean="0">
                <a:solidFill>
                  <a:schemeClr val="tx1"/>
                </a:solidFill>
              </a:rPr>
              <a:t>photo</a:t>
            </a:r>
          </a:p>
          <a:p>
            <a:pPr algn="l"/>
            <a:r>
              <a:rPr lang="en-US" altLang="ja-JP" sz="2000" b="0" dirty="0" smtClean="0">
                <a:solidFill>
                  <a:schemeClr val="tx1"/>
                </a:solidFill>
              </a:rPr>
              <a:t>…</a:t>
            </a:r>
          </a:p>
        </p:txBody>
      </p:sp>
      <p:sp>
        <p:nvSpPr>
          <p:cNvPr id="6" name="四角形吹き出し 5"/>
          <p:cNvSpPr/>
          <p:nvPr/>
        </p:nvSpPr>
        <p:spPr>
          <a:xfrm>
            <a:off x="4643848" y="764704"/>
            <a:ext cx="4320000" cy="864096"/>
          </a:xfrm>
          <a:prstGeom prst="wedgeRectCallout">
            <a:avLst>
              <a:gd name="adj1" fmla="val -69278"/>
              <a:gd name="adj2" fmla="val -7152"/>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342900" indent="-342900">
              <a:buFont typeface="Arial" panose="020B0604020202020204" pitchFamily="34" charset="0"/>
              <a:buChar char="•"/>
            </a:pPr>
            <a:r>
              <a:rPr kumimoji="1" lang="en-US" altLang="ja-JP" sz="2000" dirty="0" smtClean="0"/>
              <a:t>Feature	: name of all cases</a:t>
            </a:r>
          </a:p>
          <a:p>
            <a:pPr marL="342900" indent="-342900">
              <a:buFont typeface="Arial" panose="020B0604020202020204" pitchFamily="34" charset="0"/>
              <a:buChar char="•"/>
            </a:pPr>
            <a:r>
              <a:rPr lang="en-US" altLang="ja-JP" sz="2000" dirty="0" smtClean="0"/>
              <a:t>Scenario	: name of each case</a:t>
            </a:r>
            <a:endParaRPr kumimoji="1" lang="ja-JP" altLang="en-US" sz="2000" dirty="0"/>
          </a:p>
        </p:txBody>
      </p:sp>
      <p:sp>
        <p:nvSpPr>
          <p:cNvPr id="8" name="四角形吹き出し 7"/>
          <p:cNvSpPr/>
          <p:nvPr/>
        </p:nvSpPr>
        <p:spPr>
          <a:xfrm>
            <a:off x="4643848" y="1772816"/>
            <a:ext cx="2880000" cy="864096"/>
          </a:xfrm>
          <a:prstGeom prst="wedgeRectCallout">
            <a:avLst>
              <a:gd name="adj1" fmla="val -78794"/>
              <a:gd name="adj2" fmla="val 19706"/>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ja-JP" sz="2000" dirty="0" smtClean="0"/>
              <a:t>These statements are</a:t>
            </a:r>
          </a:p>
          <a:p>
            <a:r>
              <a:rPr lang="en-US" altLang="ja-JP" sz="2000" dirty="0" smtClean="0"/>
              <a:t>RUNNABLE!</a:t>
            </a:r>
            <a:endParaRPr kumimoji="1" lang="ja-JP" altLang="en-US" sz="2000" dirty="0"/>
          </a:p>
        </p:txBody>
      </p:sp>
      <p:sp>
        <p:nvSpPr>
          <p:cNvPr id="9" name="四角形吹き出し 8"/>
          <p:cNvSpPr/>
          <p:nvPr/>
        </p:nvSpPr>
        <p:spPr>
          <a:xfrm>
            <a:off x="4643848" y="4221088"/>
            <a:ext cx="2880000" cy="1152128"/>
          </a:xfrm>
          <a:prstGeom prst="wedgeRectCallout">
            <a:avLst>
              <a:gd name="adj1" fmla="val -124554"/>
              <a:gd name="adj2" fmla="val -25341"/>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US" altLang="ja-JP" sz="2000" dirty="0" smtClean="0"/>
              <a:t>We can write data</a:t>
            </a:r>
          </a:p>
          <a:p>
            <a:r>
              <a:rPr kumimoji="1" lang="en-US" altLang="ja-JP" sz="2000" dirty="0" smtClean="0"/>
              <a:t>with table style like this</a:t>
            </a:r>
            <a:endParaRPr kumimoji="1" lang="ja-JP" altLang="en-US" sz="2000" dirty="0"/>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円形吹き出し 40"/>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6185700" y="1412776"/>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4" name="円形吹き出し 43"/>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679391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
        <p:nvSpPr>
          <p:cNvPr id="40" name="円形吹き出し 39"/>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35" name="円形吹き出し 34"/>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2571663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600907" y="4382968"/>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598226" y="4385489"/>
            <a:ext cx="2468233" cy="1174546"/>
          </a:xfrm>
          <a:prstGeom prst="wedgeEllipseCallout">
            <a:avLst>
              <a:gd name="adj1" fmla="val 61047"/>
              <a:gd name="adj2" fmla="val -862"/>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OK,  go ahead!</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738543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5" name="円形吹き出し 44"/>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9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2084257"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6" y="400567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1043608" y="4370696"/>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1040927" y="4373217"/>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Sure!</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円形吹き出し 33"/>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3728898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85301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213440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141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813" y="3482800"/>
            <a:ext cx="5752374" cy="2682504"/>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Metrics</a:t>
            </a:r>
            <a:endParaRPr kumimoji="1" lang="ja-JP" altLang="en-US" dirty="0">
              <a:latin typeface="+mn-lt"/>
              <a:ea typeface="+mj-ea"/>
            </a:endParaRPr>
          </a:p>
        </p:txBody>
      </p:sp>
      <p:sp>
        <p:nvSpPr>
          <p:cNvPr id="17" name="タイトル 2"/>
          <p:cNvSpPr txBox="1">
            <a:spLocks/>
          </p:cNvSpPr>
          <p:nvPr/>
        </p:nvSpPr>
        <p:spPr>
          <a:xfrm>
            <a:off x="184270" y="69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b="0" dirty="0" smtClean="0">
                <a:solidFill>
                  <a:schemeClr val="tx1"/>
                </a:solidFill>
                <a:latin typeface="+mn-lt"/>
              </a:rPr>
              <a:t>[e.g.]</a:t>
            </a:r>
            <a:endParaRPr lang="en-US" altLang="ja-JP" b="0" dirty="0">
              <a:solidFill>
                <a:schemeClr val="tx1"/>
              </a:solidFill>
              <a:latin typeface="+mn-lt"/>
            </a:endParaRPr>
          </a:p>
        </p:txBody>
      </p:sp>
    </p:spTree>
    <p:extLst>
      <p:ext uri="{BB962C8B-B14F-4D97-AF65-F5344CB8AC3E}">
        <p14:creationId xmlns:p14="http://schemas.microsoft.com/office/powerpoint/2010/main" val="25695806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KPIs</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改善の仕組み化としての指標は出すべし</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499290"/>
            <a:ext cx="4230216" cy="6358710"/>
          </a:xfrm>
          <a:prstGeom prst="rect">
            <a:avLst/>
          </a:prstGeom>
        </p:spPr>
      </p:pic>
      <p:sp>
        <p:nvSpPr>
          <p:cNvPr id="6"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4"/>
              </a:rPr>
              <a:t>http://books.rakuten.co.jp/rk/91a2285c6f0b4fea867632bcd286bf1d</a:t>
            </a:r>
            <a:r>
              <a:rPr lang="tr-TR" altLang="ja-JP" sz="2400" b="0" dirty="0" smtClean="0">
                <a:solidFill>
                  <a:srgbClr val="000000"/>
                </a:solidFill>
                <a:latin typeface="+mn-ea"/>
                <a:ea typeface="+mn-ea"/>
                <a:cs typeface="ＭＳ 明朝"/>
                <a:hlinkClick r:id="rId4"/>
              </a:rPr>
              <a:t>/</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278834329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4400" b="0" kern="0" dirty="0" smtClean="0">
                <a:solidFill>
                  <a:srgbClr val="000000"/>
                </a:solidFill>
                <a:latin typeface="+mn-lt"/>
              </a:rPr>
              <a:t>XP Europe </a:t>
            </a:r>
            <a:r>
              <a:rPr kumimoji="0" lang="ja-JP" altLang="en-US" sz="4400" b="0" kern="0" dirty="0" smtClean="0">
                <a:solidFill>
                  <a:srgbClr val="000000"/>
                </a:solidFill>
                <a:latin typeface="+mn-lt"/>
              </a:rPr>
              <a:t>というものにも、</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Agile2014 </a:t>
            </a:r>
            <a:r>
              <a:rPr kumimoji="0" lang="ja-JP" altLang="en-US" sz="4400" b="0" kern="0" dirty="0" smtClean="0">
                <a:solidFill>
                  <a:srgbClr val="000000"/>
                </a:solidFill>
                <a:latin typeface="+mn-lt"/>
              </a:rPr>
              <a:t>と同様</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Paper &amp; Shepherding process </a:t>
            </a:r>
            <a:r>
              <a:rPr kumimoji="0" lang="ja-JP" altLang="en-US" sz="4400" b="0" kern="0" dirty="0" smtClean="0">
                <a:solidFill>
                  <a:srgbClr val="000000"/>
                </a:solidFill>
                <a:latin typeface="+mn-lt"/>
              </a:rPr>
              <a:t>が</a:t>
            </a:r>
            <a:endParaRPr kumimoji="0" lang="en-US" altLang="ja-JP" sz="4400" b="0" kern="0" dirty="0" smtClean="0">
              <a:solidFill>
                <a:srgbClr val="000000"/>
              </a:solidFill>
              <a:latin typeface="+mn-lt"/>
            </a:endParaRPr>
          </a:p>
          <a:p>
            <a:pPr algn="l">
              <a:spcBef>
                <a:spcPts val="0"/>
              </a:spcBef>
            </a:pPr>
            <a:r>
              <a:rPr kumimoji="0" lang="ja-JP" altLang="en-US" sz="4400" b="0" kern="0" dirty="0" smtClean="0">
                <a:solidFill>
                  <a:srgbClr val="000000"/>
                </a:solidFill>
                <a:latin typeface="+mn-lt"/>
              </a:rPr>
              <a:t>あるとのこと</a:t>
            </a:r>
            <a:endParaRPr kumimoji="0" lang="en-US" altLang="ja-JP" sz="4400" b="0" kern="0" dirty="0">
              <a:solidFill>
                <a:srgbClr val="000000"/>
              </a:solidFill>
              <a:latin typeface="+mn-lt"/>
            </a:endParaRPr>
          </a:p>
          <a:p>
            <a:pPr algn="l">
              <a:spcBef>
                <a:spcPts val="0"/>
              </a:spcBef>
            </a:pPr>
            <a:r>
              <a:rPr kumimoji="0" lang="en-US" altLang="ja-JP" sz="4400" b="0" kern="0" dirty="0" smtClean="0">
                <a:solidFill>
                  <a:srgbClr val="000000"/>
                </a:solidFill>
                <a:latin typeface="+mn-lt"/>
              </a:rPr>
              <a:t>by Jutta Eckstein</a:t>
            </a:r>
          </a:p>
        </p:txBody>
      </p:sp>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625827689"/>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sessions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p:cNvPicPr>
          <p:nvPr/>
        </p:nvPicPr>
        <p:blipFill>
          <a:blip r:embed="rId3">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
        <p:nvSpPr>
          <p:cNvPr id="5" name="タイトル 2"/>
          <p:cNvSpPr txBox="1">
            <a:spLocks/>
          </p:cNvSpPr>
          <p:nvPr/>
        </p:nvSpPr>
        <p:spPr>
          <a:xfrm>
            <a:off x="899872"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Abex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2484048" y="2708920"/>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3335315" y="51932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TheHiro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636176" y="3321048"/>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Pramod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436376"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Yasnob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366FF"/>
        </a:solidFill>
        <a:ln>
          <a:solidFill>
            <a:srgbClr val="000000"/>
          </a:solidFill>
        </a:ln>
        <a:effectLst>
          <a:outerShdw blurRad="88900" dist="38100" dir="8100000" algn="tr" rotWithShape="0">
            <a:prstClr val="black">
              <a:alpha val="30000"/>
            </a:prstClr>
          </a:outerShdw>
        </a:effectLst>
        <a:extLst/>
      </a:spPr>
      <a:bodyPr wrap="none"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noProof="0" dirty="0" smtClean="0">
            <a:ln>
              <a:noFill/>
            </a:ln>
            <a:solidFill>
              <a:sysClr val="windowText" lastClr="000000"/>
            </a:solidFill>
            <a:effectLst/>
            <a:uLnTx/>
            <a:uFillTx/>
          </a:defRPr>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4663</TotalTime>
  <Words>2751</Words>
  <Application>Microsoft Macintosh PowerPoint</Application>
  <PresentationFormat>画面に合わせる (4:3)</PresentationFormat>
  <Paragraphs>576</Paragraphs>
  <Slides>45</Slides>
  <Notes>40</Notes>
  <HiddenSlides>0</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vt:lpstr>
      <vt:lpstr>PowerPoint プレゼンテーション</vt:lpstr>
      <vt:lpstr>My documents</vt:lpstr>
      <vt:lpstr>Before session</vt:lpstr>
      <vt:lpstr>Before session</vt:lpstr>
      <vt:lpstr>Session Program</vt:lpstr>
      <vt:lpstr>Image of Presentation</vt:lpstr>
      <vt:lpstr>This year’s session speaker!</vt:lpstr>
      <vt:lpstr>This year’s session speaker!</vt:lpstr>
      <vt:lpstr>Result</vt:lpstr>
      <vt:lpstr>感想</vt:lpstr>
      <vt:lpstr>Next Action</vt:lpstr>
      <vt:lpstr>PowerPoint プレゼンテーション</vt:lpstr>
      <vt:lpstr>Previous Agile</vt:lpstr>
      <vt:lpstr>The latest Agile</vt:lpstr>
      <vt:lpstr>1. Enterprise Agile</vt:lpstr>
      <vt:lpstr>Enterprise Agile</vt:lpstr>
      <vt:lpstr>Asked for one executive</vt:lpstr>
      <vt:lpstr>This session’s theme</vt:lpstr>
      <vt:lpstr>The Implementation of CI/CD in our project</vt:lpstr>
      <vt:lpstr>Shared understanding by the working software</vt:lpstr>
      <vt:lpstr>2. Testing</vt:lpstr>
      <vt:lpstr>Example of BDD test scenario with Calabash-Android</vt:lpstr>
      <vt:lpstr>Process of BDD</vt:lpstr>
      <vt:lpstr>Process of BDD</vt:lpstr>
      <vt:lpstr>Process of BDD</vt:lpstr>
      <vt:lpstr>Process of BDD</vt:lpstr>
      <vt:lpstr>Process of BDD</vt:lpstr>
      <vt:lpstr>3. Metrics</vt:lpstr>
      <vt:lpstr>Metrics</vt:lpstr>
      <vt:lpstr>KPIs</vt:lpstr>
      <vt:lpstr>PowerPoint プレゼンテーション</vt:lpstr>
      <vt:lpstr>PowerPoint プレゼンテーション</vt:lpstr>
      <vt:lpstr>The world’s largest conference of Agile</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5006</cp:revision>
  <cp:lastPrinted>2012-11-01T00:53:12Z</cp:lastPrinted>
  <dcterms:created xsi:type="dcterms:W3CDTF">2013-01-29T01:30:29Z</dcterms:created>
  <dcterms:modified xsi:type="dcterms:W3CDTF">2014-08-03T13:50:35Z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